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48"/>
  </p:notesMasterIdLst>
  <p:handoutMasterIdLst>
    <p:handoutMasterId r:id="rId49"/>
  </p:handoutMasterIdLst>
  <p:sldIdLst>
    <p:sldId id="258" r:id="rId2"/>
    <p:sldId id="260" r:id="rId3"/>
    <p:sldId id="261" r:id="rId4"/>
    <p:sldId id="270" r:id="rId5"/>
    <p:sldId id="264" r:id="rId6"/>
    <p:sldId id="265" r:id="rId7"/>
    <p:sldId id="266" r:id="rId8"/>
    <p:sldId id="274" r:id="rId9"/>
    <p:sldId id="273" r:id="rId10"/>
    <p:sldId id="283" r:id="rId11"/>
    <p:sldId id="285" r:id="rId12"/>
    <p:sldId id="286" r:id="rId13"/>
    <p:sldId id="284" r:id="rId14"/>
    <p:sldId id="303" r:id="rId15"/>
    <p:sldId id="305" r:id="rId16"/>
    <p:sldId id="307" r:id="rId17"/>
    <p:sldId id="304" r:id="rId18"/>
    <p:sldId id="287" r:id="rId19"/>
    <p:sldId id="289" r:id="rId20"/>
    <p:sldId id="293" r:id="rId21"/>
    <p:sldId id="272" r:id="rId22"/>
    <p:sldId id="309" r:id="rId23"/>
    <p:sldId id="288" r:id="rId24"/>
    <p:sldId id="308" r:id="rId25"/>
    <p:sldId id="310" r:id="rId26"/>
    <p:sldId id="311" r:id="rId27"/>
    <p:sldId id="275" r:id="rId28"/>
    <p:sldId id="277" r:id="rId29"/>
    <p:sldId id="278" r:id="rId30"/>
    <p:sldId id="271" r:id="rId31"/>
    <p:sldId id="276" r:id="rId32"/>
    <p:sldId id="279" r:id="rId33"/>
    <p:sldId id="280" r:id="rId34"/>
    <p:sldId id="281" r:id="rId35"/>
    <p:sldId id="282" r:id="rId36"/>
    <p:sldId id="291" r:id="rId37"/>
    <p:sldId id="292" r:id="rId38"/>
    <p:sldId id="294" r:id="rId39"/>
    <p:sldId id="295" r:id="rId40"/>
    <p:sldId id="297" r:id="rId41"/>
    <p:sldId id="296" r:id="rId42"/>
    <p:sldId id="312" r:id="rId43"/>
    <p:sldId id="298" r:id="rId44"/>
    <p:sldId id="299" r:id="rId45"/>
    <p:sldId id="300" r:id="rId46"/>
    <p:sldId id="302" r:id="rId47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96D9"/>
    <a:srgbClr val="1C618D"/>
    <a:srgbClr val="45D1E3"/>
    <a:srgbClr val="692D6B"/>
    <a:srgbClr val="417D36"/>
    <a:srgbClr val="006065"/>
    <a:srgbClr val="0097A9"/>
    <a:srgbClr val="008390"/>
    <a:srgbClr val="00ACC2"/>
    <a:srgbClr val="00B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47" autoAdjust="0"/>
    <p:restoredTop sz="89583" autoAdjust="0"/>
  </p:normalViewPr>
  <p:slideViewPr>
    <p:cSldViewPr>
      <p:cViewPr>
        <p:scale>
          <a:sx n="102" d="100"/>
          <a:sy n="102" d="100"/>
        </p:scale>
        <p:origin x="144" y="5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9/27/16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444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20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9/27/16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 smtClean="0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 smtClean="0">
                <a:solidFill>
                  <a:srgbClr val="A63231"/>
                </a:solidFill>
                <a:latin typeface="Arial Bold" pitchFamily="-72" charset="0"/>
              </a:rPr>
              <a:t> 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E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Android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99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2" animBg="1"/>
      <p:bldP spid="10" grpId="3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UWP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9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Maunally</a:t>
            </a:r>
            <a:r>
              <a:rPr lang="en-US" dirty="0" smtClean="0"/>
              <a:t> load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sealed partial class App : </a:t>
            </a:r>
            <a:r>
              <a:rPr lang="en-US" sz="1400" dirty="0" smtClean="0"/>
              <a:t>Application </a:t>
            </a:r>
            <a:r>
              <a:rPr lang="de-DE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protected </a:t>
            </a:r>
            <a:r>
              <a:rPr lang="en-US" sz="1400" dirty="0"/>
              <a:t>override void </a:t>
            </a:r>
            <a:r>
              <a:rPr lang="en-US" sz="1400" dirty="0" err="1"/>
              <a:t>OnLaunched</a:t>
            </a:r>
            <a:r>
              <a:rPr lang="en-US" sz="1400" dirty="0"/>
              <a:t>(</a:t>
            </a:r>
            <a:r>
              <a:rPr lang="en-US" sz="1400" dirty="0" err="1"/>
              <a:t>LaunchActivatedEventArgs</a:t>
            </a:r>
            <a:r>
              <a:rPr lang="en-US" sz="1400" dirty="0"/>
              <a:t> 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is-IS" sz="1400" dirty="0" smtClean="0"/>
              <a:t>…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if </a:t>
            </a:r>
            <a:r>
              <a:rPr lang="en-US" sz="1400" dirty="0"/>
              <a:t>(</a:t>
            </a:r>
            <a:r>
              <a:rPr lang="en-US" sz="1400" dirty="0" err="1"/>
              <a:t>rootFrame.Content</a:t>
            </a:r>
            <a:r>
              <a:rPr lang="en-US" sz="1400" dirty="0"/>
              <a:t> == null</a:t>
            </a:r>
            <a:r>
              <a:rPr lang="en-US" sz="1400" dirty="0" smtClean="0"/>
              <a:t>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var</a:t>
            </a:r>
            <a:r>
              <a:rPr lang="en-US" sz="1400" dirty="0" smtClean="0"/>
              <a:t> </a:t>
            </a:r>
            <a:r>
              <a:rPr lang="en-US" sz="1400" dirty="0"/>
              <a:t>setup = new Setup(</a:t>
            </a:r>
            <a:r>
              <a:rPr lang="en-US" sz="1400" dirty="0" err="1"/>
              <a:t>rootFrame</a:t>
            </a:r>
            <a:r>
              <a:rPr lang="en-US" sz="1400" dirty="0"/>
              <a:t>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setup.Initialize</a:t>
            </a:r>
            <a:r>
              <a:rPr lang="ro-RO" sz="1400" dirty="0" smtClean="0"/>
              <a:t>();</a:t>
            </a:r>
            <a:endParaRPr lang="ro-RO" sz="1400" dirty="0"/>
          </a:p>
          <a:p>
            <a:r>
              <a:rPr lang="de-DE" sz="1400" dirty="0" smtClean="0"/>
              <a:t>            </a:t>
            </a:r>
            <a:r>
              <a:rPr lang="de-DE" sz="1400" dirty="0" err="1" smtClean="0"/>
              <a:t>var</a:t>
            </a:r>
            <a:r>
              <a:rPr lang="de-DE" sz="1400" dirty="0" smtClean="0"/>
              <a:t> </a:t>
            </a:r>
            <a:r>
              <a:rPr lang="de-DE" sz="1400" dirty="0" err="1"/>
              <a:t>start</a:t>
            </a:r>
            <a:r>
              <a:rPr lang="de-DE" sz="1400" dirty="0"/>
              <a:t> = </a:t>
            </a:r>
            <a:r>
              <a:rPr lang="de-DE" sz="1400" dirty="0" err="1"/>
              <a:t>Mvx.Resolve</a:t>
            </a:r>
            <a:r>
              <a:rPr lang="de-DE" sz="1400" dirty="0"/>
              <a:t>&lt;</a:t>
            </a:r>
            <a:r>
              <a:rPr lang="de-DE" sz="1400" dirty="0" err="1"/>
              <a:t>IMvxAppStart</a:t>
            </a:r>
            <a:r>
              <a:rPr lang="de-DE" sz="1400" dirty="0"/>
              <a:t>&gt;();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start.Start</a:t>
            </a:r>
            <a:r>
              <a:rPr lang="ro-RO" sz="1400" dirty="0"/>
              <a:t>();</a:t>
            </a:r>
          </a:p>
          <a:p>
            <a:r>
              <a:rPr lang="de-DE" sz="1400" dirty="0" smtClean="0"/>
              <a:t>    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059832" y="2355726"/>
            <a:ext cx="936104" cy="222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4860032" y="110893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4135"/>
              <a:gd name="adj4" fmla="val -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Standard UWP Application Class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91680" y="324095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91680" y="3709005"/>
            <a:ext cx="345638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4644008" y="223284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UWP you need to specifically instantiate and initialize </a:t>
            </a:r>
            <a:r>
              <a:rPr lang="en-US" smtClean="0"/>
              <a:t>the UWP </a:t>
            </a:r>
            <a:r>
              <a:rPr lang="en-US" dirty="0" smtClean="0"/>
              <a:t>setup class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4644008" y="270089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</a:t>
            </a:r>
            <a:r>
              <a:rPr lang="en-US" smtClean="0"/>
              <a:t>in UWP </a:t>
            </a:r>
            <a:r>
              <a:rPr lang="en-US" dirty="0" smtClean="0"/>
              <a:t>you need to find and Start shared startup class.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6048164" y="324095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51346"/>
              <a:gd name="adj4" fmla="val -36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4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4" grpId="0" animBg="1"/>
      <p:bldP spid="14" grpId="1" animBg="1"/>
      <p:bldP spid="16" grpId="0" animBg="1"/>
      <p:bldP spid="16" grpId="1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 </a:t>
            </a:r>
            <a:r>
              <a:rPr lang="en-US" sz="1400" dirty="0"/>
              <a:t>class Setup : </a:t>
            </a:r>
            <a:r>
              <a:rPr lang="en-US" sz="1400" dirty="0" err="1" smtClean="0"/>
              <a:t>MvxWindowsSetup</a:t>
            </a:r>
            <a:r>
              <a:rPr lang="en-US" sz="1400" dirty="0"/>
              <a:t>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 smtClean="0"/>
              <a:t>    </a:t>
            </a:r>
            <a:r>
              <a:rPr lang="de-DE" sz="1400" dirty="0" err="1" smtClean="0"/>
              <a:t>public</a:t>
            </a:r>
            <a:r>
              <a:rPr lang="de-DE" sz="1400" dirty="0" smtClean="0"/>
              <a:t> </a:t>
            </a:r>
            <a:r>
              <a:rPr lang="de-DE" sz="1400" dirty="0"/>
              <a:t>Setup(Frame </a:t>
            </a:r>
            <a:r>
              <a:rPr lang="de-DE" sz="1400" dirty="0" err="1"/>
              <a:t>rootFrame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rootFrame</a:t>
            </a:r>
            <a:r>
              <a:rPr lang="de-DE" sz="1400" dirty="0" smtClean="0"/>
              <a:t>) {</a:t>
            </a:r>
            <a:r>
              <a:rPr lang="de-DE" sz="1400" dirty="0"/>
              <a:t> </a:t>
            </a:r>
            <a:r>
              <a:rPr lang="de-DE" sz="1400" dirty="0" smtClean="0"/>
              <a:t>}</a:t>
            </a:r>
            <a:endParaRPr lang="de-DE" sz="1400" dirty="0"/>
          </a:p>
          <a:p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</a:t>
            </a:r>
            <a:r>
              <a:rPr lang="de-DE" sz="1400" dirty="0" err="1" smtClean="0"/>
              <a:t>protected</a:t>
            </a:r>
            <a:r>
              <a:rPr lang="de-DE" sz="1400" dirty="0" smtClean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IMvxApplication</a:t>
            </a:r>
            <a:r>
              <a:rPr lang="de-DE" sz="1400" dirty="0"/>
              <a:t> </a:t>
            </a:r>
            <a:r>
              <a:rPr lang="de-DE" sz="1400" dirty="0" err="1"/>
              <a:t>CreateApp</a:t>
            </a:r>
            <a:r>
              <a:rPr lang="de-DE" sz="1400" dirty="0" smtClean="0"/>
              <a:t>() {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    </a:t>
            </a:r>
            <a:r>
              <a:rPr lang="de-DE" sz="1400" dirty="0" err="1" smtClean="0"/>
              <a:t>return</a:t>
            </a:r>
            <a:r>
              <a:rPr lang="de-DE" sz="1400" dirty="0" smtClean="0"/>
              <a:t>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Core.Plumbing.App</a:t>
            </a:r>
            <a:r>
              <a:rPr lang="de-DE" sz="1400" dirty="0"/>
              <a:t>();</a:t>
            </a:r>
          </a:p>
          <a:p>
            <a:r>
              <a:rPr lang="de-DE" sz="1400" dirty="0"/>
              <a:t>    </a:t>
            </a:r>
            <a:r>
              <a:rPr lang="de-DE" sz="1400" dirty="0" smtClean="0"/>
              <a:t>}</a:t>
            </a:r>
            <a:endParaRPr lang="de-DE" sz="1400" dirty="0"/>
          </a:p>
          <a:p>
            <a:r>
              <a:rPr lang="de-DE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79812" y="2342373"/>
            <a:ext cx="1548172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MvxWindowsSetup</a:t>
            </a:r>
            <a:r>
              <a:rPr lang="en-US" dirty="0" smtClean="0"/>
              <a:t> is the main setup class for UWP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38446" y="2592453"/>
            <a:ext cx="1457490" cy="267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5943789" y="1817614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Constructor receives the UWP app’s root frame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03648" y="2970597"/>
            <a:ext cx="4032448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077272" y="1969587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method returns the shared application file</a:t>
            </a:r>
          </a:p>
        </p:txBody>
      </p:sp>
    </p:spTree>
    <p:extLst>
      <p:ext uri="{BB962C8B-B14F-4D97-AF65-F5344CB8AC3E}">
        <p14:creationId xmlns:p14="http://schemas.microsoft.com/office/powerpoint/2010/main" val="1499223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iOS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43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Like UWP,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like UWP,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passed in is view controller type registered for that view model being navigated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1" animBg="1"/>
      <p:bldP spid="12" grpId="2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  <p:bldP spid="9" grpId="0" animBg="1"/>
      <p:bldP spid="9" grpId="1" animBg="1"/>
      <p:bldP spid="13" grpId="0" animBg="1"/>
      <p:bldP spid="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0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1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4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Tying the View Model the View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2148660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2</a:t>
            </a:r>
            <a:r>
              <a:rPr lang="en-US" smtClean="0"/>
              <a:t>: Generics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21982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3: Attributes - </a:t>
            </a:r>
            <a:r>
              <a:rPr lang="en-US" smtClean="0"/>
              <a:t>MvxViewFor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1: By naming convention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2472" y="2793351"/>
            <a:ext cx="669674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public class </a:t>
            </a:r>
            <a:r>
              <a:rPr lang="en-US" sz="1200" dirty="0" err="1"/>
              <a:t>CustomerListActivity</a:t>
            </a:r>
            <a:r>
              <a:rPr lang="en-US" sz="1200" dirty="0"/>
              <a:t> : </a:t>
            </a:r>
            <a:r>
              <a:rPr lang="en-US" sz="1200" dirty="0" err="1"/>
              <a:t>MvxAppCompatActivity</a:t>
            </a:r>
            <a:r>
              <a:rPr lang="en-US" sz="1200" dirty="0"/>
              <a:t> </a:t>
            </a:r>
            <a:r>
              <a:rPr lang="en-US" sz="1200" dirty="0" smtClean="0"/>
              <a:t>&lt;</a:t>
            </a:r>
            <a:r>
              <a:rPr lang="en-US" sz="1200" dirty="0" err="1"/>
              <a:t>CustomerListViewModel</a:t>
            </a:r>
            <a:r>
              <a:rPr lang="en-US" sz="1200" dirty="0"/>
              <a:t>&gt;</a:t>
            </a:r>
            <a:endParaRPr lang="en-US" sz="12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222472" y="1728677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CustomerListViewModel</a:t>
            </a:r>
            <a:r>
              <a:rPr lang="en-US" sz="1400" dirty="0" smtClean="0"/>
              <a:t> looks for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or </a:t>
            </a:r>
            <a:r>
              <a:rPr lang="en-US" sz="1400" dirty="0" err="1" smtClean="0"/>
              <a:t>CustomerListViewController</a:t>
            </a:r>
            <a:endParaRPr lang="en-US" sz="1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222472" y="3839758"/>
            <a:ext cx="6696744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 smtClean="0"/>
              <a:t>public </a:t>
            </a:r>
            <a:r>
              <a:rPr lang="en-US" sz="1400" dirty="0"/>
              <a:t>sealed partial class </a:t>
            </a:r>
            <a:r>
              <a:rPr lang="en-US" sz="1400" dirty="0" err="1"/>
              <a:t>CustomerList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5073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model 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</a:t>
            </a:r>
            <a:r>
              <a:rPr lang="en-US" dirty="0" err="1" smtClean="0"/>
              <a:t>Xaml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Instead </a:t>
            </a:r>
            <a:r>
              <a:rPr lang="en-US" dirty="0" smtClean="0"/>
              <a:t>use </a:t>
            </a:r>
            <a:r>
              <a:rPr lang="en-US" dirty="0" smtClean="0"/>
              <a:t>naming convention or </a:t>
            </a:r>
            <a:r>
              <a:rPr lang="en-US" dirty="0" err="1" smtClean="0"/>
              <a:t>MvxViewFor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tie </a:t>
            </a:r>
            <a:r>
              <a:rPr lang="en-US" dirty="0" err="1" smtClean="0"/>
              <a:t>Xaml</a:t>
            </a:r>
            <a:r>
              <a:rPr lang="en-US" dirty="0" smtClean="0"/>
              <a:t> pages to view model using </a:t>
            </a:r>
            <a:r>
              <a:rPr lang="en-US" dirty="0" err="1" smtClean="0"/>
              <a:t>generaics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7604" y="2335585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 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/>
              <a:t>    public sealed partial class </a:t>
            </a:r>
            <a:r>
              <a:rPr lang="en-US" sz="1400" dirty="0" err="1"/>
              <a:t>CustomerList</a:t>
            </a:r>
            <a:endParaRPr lang="en-US" sz="1400" dirty="0"/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</a:t>
            </a:r>
            <a:r>
              <a:rPr lang="de-DE" sz="1400" dirty="0"/>
              <a:t>()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    </a:t>
            </a:r>
            <a:r>
              <a:rPr lang="de-DE" sz="1400" dirty="0" err="1"/>
              <a:t>this.InitializeComponent</a:t>
            </a:r>
            <a:r>
              <a:rPr lang="de-DE" sz="1400" dirty="0"/>
              <a:t>();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115616" y="2335584"/>
            <a:ext cx="3816424" cy="3081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4103948" y="1306770"/>
            <a:ext cx="2844316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Indicates to </a:t>
            </a:r>
            <a:r>
              <a:rPr lang="en-US" dirty="0" err="1" smtClean="0"/>
              <a:t>MvvmCross</a:t>
            </a:r>
            <a:r>
              <a:rPr lang="en-US" dirty="0" smtClean="0"/>
              <a:t> that this view is to be used for the </a:t>
            </a:r>
            <a:r>
              <a:rPr lang="en-US" dirty="0" err="1" smtClean="0"/>
              <a:t>CustomerListViewModel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252064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there is a one to one relationship between view models and </a:t>
            </a:r>
            <a:r>
              <a:rPr lang="en-US" dirty="0" err="1" smtClean="0"/>
              <a:t>Xaml</a:t>
            </a:r>
            <a:r>
              <a:rPr lang="en-US" dirty="0" smtClean="0"/>
              <a:t>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2" animBg="1"/>
      <p:bldP spid="7" grpId="2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View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May use Storyboards, </a:t>
            </a:r>
            <a:r>
              <a:rPr lang="en-US" dirty="0" err="1" smtClean="0"/>
              <a:t>Xibs</a:t>
            </a:r>
            <a:r>
              <a:rPr lang="en-US" dirty="0" smtClean="0"/>
              <a:t> or just layout the UI in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Generally navigation components like segues are not used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6199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partial class </a:t>
            </a:r>
            <a:r>
              <a:rPr lang="en-US" sz="1400" dirty="0" err="1" smtClean="0"/>
              <a:t>CustomerListViewController</a:t>
            </a:r>
            <a:r>
              <a:rPr lang="en-US" sz="1400" dirty="0"/>
              <a:t> </a:t>
            </a:r>
            <a:r>
              <a:rPr lang="en-US" sz="1400" dirty="0" smtClean="0"/>
              <a:t>: </a:t>
            </a:r>
            <a:r>
              <a:rPr lang="en-US" sz="1400" dirty="0" err="1" smtClean="0"/>
              <a:t>MvxViewController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CustomerListViewController</a:t>
            </a:r>
            <a:r>
              <a:rPr lang="de-DE" sz="1400" dirty="0"/>
              <a:t> (</a:t>
            </a:r>
            <a:r>
              <a:rPr lang="de-DE" sz="1400" dirty="0" err="1"/>
              <a:t>IntPtr</a:t>
            </a:r>
            <a:r>
              <a:rPr lang="de-DE" sz="1400" dirty="0"/>
              <a:t> handle) : </a:t>
            </a:r>
            <a:r>
              <a:rPr lang="de-DE" sz="1400" dirty="0" err="1"/>
              <a:t>base</a:t>
            </a:r>
            <a:r>
              <a:rPr lang="de-DE" sz="1400" dirty="0"/>
              <a:t> (handle)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43808" y="2571750"/>
            <a:ext cx="223224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1114176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Similar to Android, this setup uses generics to map to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0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Models to Views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</a:t>
            </a:r>
            <a:r>
              <a:rPr lang="en-US" smtClean="0"/>
              <a:t>other possible things a view model can map to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27584" y="2335585"/>
            <a:ext cx="785921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cell or row in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4" y="2954102"/>
            <a:ext cx="785921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Items in a picklist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27584" y="3575397"/>
            <a:ext cx="785281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Tied to Android fragments, tabs or other parts of a larger view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to View Model navigation normally happens to View Models tied to views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View model does not always map to a platform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80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</a:t>
            </a:r>
            <a:r>
              <a:rPr lang="en-US" sz="1600" dirty="0" err="1" smtClean="0"/>
              <a:t>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9592" y="2175763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Close&lt;this&gt;();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1" animBg="1"/>
      <p:bldP spid="23" grpId="2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777281"/>
            <a:ext cx="6696744" cy="22467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= value;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RaisePropertyChanged</a:t>
            </a:r>
            <a:r>
              <a:rPr lang="en-US" sz="1400" dirty="0" smtClean="0"/>
              <a:t>(</a:t>
            </a:r>
            <a:r>
              <a:rPr lang="en-US" sz="1400" dirty="0" err="1" smtClean="0"/>
              <a:t>nameof</a:t>
            </a:r>
            <a:r>
              <a:rPr lang="en-US" sz="1400" dirty="0" smtClean="0"/>
              <a:t>(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));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62720" y="4307900"/>
            <a:ext cx="3785344" cy="2782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506068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event 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9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3" grpId="3" animBg="1"/>
      <p:bldP spid="14" grpId="0" animBg="1"/>
      <p:bldP spid="14" grpId="1" animBg="1"/>
      <p:bldP spid="15" grpId="1" animBg="1"/>
      <p:bldP spid="15" grpId="2" animBg="1"/>
      <p:bldP spid="16" grpId="1" animBg="1"/>
      <p:bldP spid="16" grpId="2" animBg="1"/>
      <p:bldP spid="17" grpId="0" animBg="1"/>
      <p:bldP spid="17" grpId="1" animBg="1"/>
      <p:bldP spid="18" grpId="0" animBg="1"/>
      <p:bldP spid="19" grpId="0" animBg="1"/>
      <p:bldP spid="20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0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of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/>
              <a:t>WithConversion</a:t>
            </a:r>
            <a:r>
              <a:rPr lang="en-US" sz="1400" dirty="0" smtClean="0"/>
              <a:t>(”</a:t>
            </a:r>
            <a:r>
              <a:rPr lang="en-US" sz="1400" dirty="0" err="1" smtClean="0"/>
              <a:t>TruncateText</a:t>
            </a:r>
            <a:r>
              <a:rPr lang="en-US" sz="1400" dirty="0" smtClean="0"/>
              <a:t>",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value").</a:t>
            </a:r>
            <a:r>
              <a:rPr lang="en-US" sz="1400" dirty="0" err="1"/>
              <a:t>TwoWay</a:t>
            </a:r>
            <a:r>
              <a:rPr lang="en-US" sz="1400" dirty="0" smtClean="0"/>
              <a:t>()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6" name="Rectangle 5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11" name="Line Callout 1 10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766442" y="3530906"/>
            <a:ext cx="119924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ine Callout 1 23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19199" y="3530906"/>
            <a:ext cx="403247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1 25"/>
          <p:cNvSpPr/>
          <p:nvPr/>
        </p:nvSpPr>
        <p:spPr>
          <a:xfrm>
            <a:off x="5189713" y="255267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single value to send to the value converter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330628" y="3521946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ine Callout 1 27"/>
          <p:cNvSpPr/>
          <p:nvPr/>
        </p:nvSpPr>
        <p:spPr>
          <a:xfrm>
            <a:off x="5601142" y="254371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526302" y="3521946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ine Callout 1 29"/>
          <p:cNvSpPr/>
          <p:nvPr/>
        </p:nvSpPr>
        <p:spPr>
          <a:xfrm>
            <a:off x="6615119" y="226799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99058" y="3800110"/>
            <a:ext cx="724670" cy="280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ine Callout 1 31"/>
          <p:cNvSpPr/>
          <p:nvPr/>
        </p:nvSpPr>
        <p:spPr>
          <a:xfrm>
            <a:off x="2410888" y="2603835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</a:p>
        </p:txBody>
      </p:sp>
      <p:sp>
        <p:nvSpPr>
          <p:cNvPr id="13" name="Line Callout 1 12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78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2" animBg="1"/>
      <p:bldP spid="20" grpId="0" animBg="1"/>
      <p:bldP spid="20" grpId="2" animBg="1"/>
      <p:bldP spid="21" grpId="1" animBg="1"/>
      <p:bldP spid="21" grpId="2" animBg="1"/>
      <p:bldP spid="22" grpId="1" animBg="1"/>
      <p:bldP spid="22" grpId="2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13" grpId="0" animBg="1"/>
      <p:bldP spid="13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be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7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2" animBg="1"/>
      <p:bldP spid="13" grpId="0" animBg="1"/>
      <p:bldP spid="13" grpId="2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6206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</a:t>
            </a:r>
            <a:r>
              <a:rPr lang="en-US" smtClean="0"/>
              <a:t>platform specific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and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uses an </a:t>
            </a:r>
            <a:r>
              <a:rPr lang="en-US" dirty="0" err="1" smtClean="0"/>
              <a:t>IMvxValueConverter</a:t>
            </a:r>
            <a:r>
              <a:rPr lang="en-US" dirty="0" smtClean="0"/>
              <a:t> Interface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707654"/>
            <a:ext cx="821955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Windows uses the </a:t>
            </a:r>
            <a:r>
              <a:rPr lang="en-US" dirty="0" err="1" smtClean="0"/>
              <a:t>Windows.UI.Xaml.Data.IValueConverter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 the </a:t>
            </a:r>
            <a:r>
              <a:rPr lang="en-US" dirty="0" err="1" smtClean="0"/>
              <a:t>MvxNativeValueConverter</a:t>
            </a:r>
            <a:r>
              <a:rPr lang="en-US" dirty="0" smtClean="0"/>
              <a:t> for conversion between </a:t>
            </a:r>
            <a:r>
              <a:rPr lang="en-US" dirty="0" err="1" smtClean="0"/>
              <a:t>MvvmCross</a:t>
            </a:r>
            <a:r>
              <a:rPr lang="en-US" dirty="0" smtClean="0"/>
              <a:t> and native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NativeInvertedBoolValueConverter</a:t>
            </a:r>
            <a:r>
              <a:rPr lang="en-US" sz="1200" dirty="0"/>
              <a:t> : </a:t>
            </a:r>
            <a:r>
              <a:rPr lang="en-US" sz="1200" dirty="0" err="1" smtClean="0"/>
              <a:t>MvxNativeValueConverter</a:t>
            </a:r>
            <a:r>
              <a:rPr lang="en-US" sz="1200" dirty="0" smtClean="0"/>
              <a:t>&lt;</a:t>
            </a:r>
            <a:r>
              <a:rPr lang="en-US" sz="1200" dirty="0" err="1" smtClean="0"/>
              <a:t>InvertedBoolValueConverter</a:t>
            </a:r>
            <a:r>
              <a:rPr lang="en-US" sz="1200" dirty="0" smtClean="0"/>
              <a:t>&gt;</a:t>
            </a:r>
            <a:r>
              <a:rPr lang="en-US" sz="1200" dirty="0"/>
              <a:t> </a:t>
            </a:r>
            <a:r>
              <a:rPr lang="en-US" sz="1200" dirty="0" smtClean="0"/>
              <a:t>{</a:t>
            </a:r>
            <a:r>
              <a:rPr lang="en-US" sz="1200" dirty="0"/>
              <a:t> </a:t>
            </a:r>
            <a:r>
              <a:rPr lang="en-US" sz="1200" dirty="0" smtClean="0"/>
              <a:t>} 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211960" y="2904811"/>
            <a:ext cx="1800200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444208" y="1724094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native value converters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06110" y="2904811"/>
            <a:ext cx="2166289" cy="3150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626268" y="11374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62621"/>
              <a:gd name="adj4" fmla="val -178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style X-platform value converter that contains logic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0591" y="3534963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smtClean="0"/>
              <a:t>&lt;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br>
              <a:rPr lang="en-US" sz="1200" dirty="0"/>
            </a:br>
            <a:r>
              <a:rPr lang="en-US" sz="1200" dirty="0"/>
              <a:t>    &lt;</a:t>
            </a:r>
            <a:r>
              <a:rPr lang="en-US" sz="1200" dirty="0" err="1"/>
              <a:t>conv:NativeInvertedBoolValueConverter</a:t>
            </a:r>
            <a:r>
              <a:rPr lang="en-US" sz="1200" dirty="0"/>
              <a:t>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InvertedBoolConverter</a:t>
            </a:r>
            <a:r>
              <a:rPr lang="en-US" sz="1200" dirty="0"/>
              <a:t>"/&gt;</a:t>
            </a:r>
            <a:br>
              <a:rPr lang="en-US" sz="1200" dirty="0"/>
            </a:br>
            <a:r>
              <a:rPr lang="en-US" sz="1200" dirty="0" smtClean="0"/>
              <a:t>&lt;/</a:t>
            </a:r>
            <a:r>
              <a:rPr lang="en-US" sz="1200" dirty="0" err="1"/>
              <a:t>views:MvxWindowsPage.Resources</a:t>
            </a:r>
            <a:r>
              <a:rPr lang="en-US" sz="1200" dirty="0"/>
              <a:t>&gt;</a:t>
            </a:r>
            <a:endParaRPr lang="en-US" sz="1200" dirty="0" smtClean="0"/>
          </a:p>
          <a:p>
            <a:endParaRPr lang="en-US" sz="1200" dirty="0"/>
          </a:p>
          <a:p>
            <a:r>
              <a:rPr lang="en-US" sz="1200" dirty="0" smtClean="0"/>
              <a:t>&lt;</a:t>
            </a:r>
            <a:r>
              <a:rPr lang="en-US" sz="1200" dirty="0"/>
              <a:t>Button </a:t>
            </a:r>
            <a:r>
              <a:rPr lang="en-US" sz="1200" dirty="0" err="1"/>
              <a:t>Grid.Row</a:t>
            </a:r>
            <a:r>
              <a:rPr lang="en-US" sz="1200" dirty="0"/>
              <a:t>="3" </a:t>
            </a:r>
            <a:r>
              <a:rPr lang="en-US" sz="1200" dirty="0" err="1"/>
              <a:t>x:Name</a:t>
            </a:r>
            <a:r>
              <a:rPr lang="en-US" sz="1200" dirty="0"/>
              <a:t>="</a:t>
            </a:r>
            <a:r>
              <a:rPr lang="en-US" sz="1200" dirty="0" err="1"/>
              <a:t>deleteButton</a:t>
            </a:r>
            <a:r>
              <a:rPr lang="en-US" sz="1200" dirty="0"/>
              <a:t>" Content="Delete" Command="{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CustomerViewModel.DeleteCommand</a:t>
            </a:r>
            <a:r>
              <a:rPr lang="en-US" sz="1200" dirty="0"/>
              <a:t>}" </a:t>
            </a:r>
            <a:r>
              <a:rPr lang="en-US" sz="1200" dirty="0" err="1"/>
              <a:t>IsEnabled</a:t>
            </a:r>
            <a:r>
              <a:rPr lang="en-US" sz="1200" dirty="0"/>
              <a:t>="{</a:t>
            </a:r>
            <a:r>
              <a:rPr lang="en-US" sz="1200" dirty="0" err="1"/>
              <a:t>x:Bind</a:t>
            </a:r>
            <a:r>
              <a:rPr lang="en-US" sz="1200" dirty="0"/>
              <a:t> </a:t>
            </a:r>
            <a:r>
              <a:rPr lang="en-US" sz="1200" dirty="0" err="1"/>
              <a:t>CustomerViewModel.IsNew</a:t>
            </a:r>
            <a:r>
              <a:rPr lang="en-US" sz="1200" dirty="0"/>
              <a:t>, Converter={</a:t>
            </a:r>
            <a:r>
              <a:rPr lang="en-US" sz="1200" dirty="0" err="1"/>
              <a:t>StaticResource</a:t>
            </a:r>
            <a:r>
              <a:rPr lang="en-US" sz="1200" dirty="0"/>
              <a:t> </a:t>
            </a:r>
            <a:r>
              <a:rPr lang="en-US" sz="1200" dirty="0" err="1"/>
              <a:t>InvertedBoolConverter</a:t>
            </a:r>
            <a:r>
              <a:rPr lang="en-US" sz="1200" dirty="0"/>
              <a:t>}}" /&gt;</a:t>
            </a:r>
          </a:p>
        </p:txBody>
      </p:sp>
    </p:spTree>
    <p:extLst>
      <p:ext uri="{BB962C8B-B14F-4D97-AF65-F5344CB8AC3E}">
        <p14:creationId xmlns:p14="http://schemas.microsoft.com/office/powerpoint/2010/main" val="20970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different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</a:p>
        </p:txBody>
      </p:sp>
      <p:sp>
        <p:nvSpPr>
          <p:cNvPr id="8" name="Rectangle 7"/>
          <p:cNvSpPr/>
          <p:nvPr/>
        </p:nvSpPr>
        <p:spPr>
          <a:xfrm>
            <a:off x="467244" y="2925860"/>
            <a:ext cx="821955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Slack Channel: https</a:t>
            </a:r>
            <a:r>
              <a:rPr lang="en-US" dirty="0"/>
              <a:t>://</a:t>
            </a:r>
            <a:r>
              <a:rPr lang="en-US" dirty="0" err="1"/>
              <a:t>xamarinchat.slack.com</a:t>
            </a:r>
            <a:r>
              <a:rPr lang="en-US" dirty="0"/>
              <a:t>/messages/</a:t>
            </a:r>
            <a:r>
              <a:rPr lang="en-US" dirty="0" err="1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1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25153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8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052120"/>
              </p:ext>
            </p:extLst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51704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7020272" y="84619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/>
          <p:nvPr/>
        </p:nvCxnSpPr>
        <p:spPr>
          <a:xfrm flipH="1">
            <a:off x="2241020" y="193689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7020272" y="3158564"/>
            <a:ext cx="1720850" cy="1313405"/>
            <a:chOff x="9086018" y="3603064"/>
            <a:chExt cx="2294467" cy="1751207"/>
          </a:xfrm>
        </p:grpSpPr>
        <p:sp>
          <p:nvSpPr>
            <p:cNvPr id="39" name="Rectangle 38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136600" y="2008230"/>
            <a:ext cx="1720850" cy="1313405"/>
            <a:chOff x="9086018" y="3603064"/>
            <a:chExt cx="2294467" cy="1751207"/>
          </a:xfrm>
        </p:grpSpPr>
        <p:sp>
          <p:nvSpPr>
            <p:cNvPr id="45" name="Rectangle 44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UWP Project</a:t>
              </a:r>
              <a:endParaRPr lang="en-US" b="1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5" name="Elbow Connector 4"/>
          <p:cNvCxnSpPr>
            <a:stCxn id="117" idx="1"/>
            <a:endCxn id="133" idx="0"/>
          </p:cNvCxnSpPr>
          <p:nvPr/>
        </p:nvCxnSpPr>
        <p:spPr>
          <a:xfrm rot="10800000" flipV="1">
            <a:off x="4113358" y="1241611"/>
            <a:ext cx="2906915" cy="540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43" idx="1"/>
            <a:endCxn id="128" idx="2"/>
          </p:cNvCxnSpPr>
          <p:nvPr/>
        </p:nvCxnSpPr>
        <p:spPr>
          <a:xfrm rot="10800000">
            <a:off x="4113356" y="3917363"/>
            <a:ext cx="2906916" cy="4212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7" idx="1"/>
            <a:endCxn id="136" idx="3"/>
          </p:cNvCxnSpPr>
          <p:nvPr/>
        </p:nvCxnSpPr>
        <p:spPr>
          <a:xfrm flipH="1">
            <a:off x="4973781" y="2665726"/>
            <a:ext cx="162820" cy="4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3" idx="2"/>
            <a:endCxn id="139" idx="2"/>
          </p:cNvCxnSpPr>
          <p:nvPr/>
        </p:nvCxnSpPr>
        <p:spPr>
          <a:xfrm rot="5400000" flipH="1">
            <a:off x="3969168" y="560440"/>
            <a:ext cx="1346008" cy="6477051"/>
          </a:xfrm>
          <a:prstGeom prst="bentConnector3">
            <a:avLst>
              <a:gd name="adj1" fmla="val -16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/>
          <p:cNvCxnSpPr>
            <a:stCxn id="114" idx="1"/>
            <a:endCxn id="138" idx="0"/>
          </p:cNvCxnSpPr>
          <p:nvPr/>
        </p:nvCxnSpPr>
        <p:spPr>
          <a:xfrm rot="10800000" flipV="1">
            <a:off x="1403647" y="979546"/>
            <a:ext cx="5616626" cy="8189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>
            <a:stCxn id="49" idx="2"/>
            <a:endCxn id="139" idx="1"/>
          </p:cNvCxnSpPr>
          <p:nvPr/>
        </p:nvCxnSpPr>
        <p:spPr>
          <a:xfrm rot="5400000" flipH="1">
            <a:off x="3105611" y="430221"/>
            <a:ext cx="329024" cy="5453804"/>
          </a:xfrm>
          <a:prstGeom prst="bentConnector4">
            <a:avLst>
              <a:gd name="adj1" fmla="val -255806"/>
              <a:gd name="adj2" fmla="val 1041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Elbow Connector 183"/>
          <p:cNvCxnSpPr>
            <a:stCxn id="43" idx="1"/>
            <a:endCxn id="136" idx="2"/>
          </p:cNvCxnSpPr>
          <p:nvPr/>
        </p:nvCxnSpPr>
        <p:spPr>
          <a:xfrm rot="10800000">
            <a:off x="4113356" y="2848897"/>
            <a:ext cx="2906916" cy="14897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51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3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ResxLocalization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13654</TotalTime>
  <Words>2228</Words>
  <Application>Microsoft Macintosh PowerPoint</Application>
  <PresentationFormat>On-screen Show (16:9)</PresentationFormat>
  <Paragraphs>448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 Bold</vt:lpstr>
      <vt:lpstr>Calibri</vt:lpstr>
      <vt:lpstr>ＭＳ Ｐゴシック</vt:lpstr>
      <vt:lpstr>Times New Roman</vt:lpstr>
      <vt:lpstr>Arial</vt:lpstr>
      <vt:lpstr>Visual Studio Live! Anaheim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 - Android</vt:lpstr>
      <vt:lpstr>Android Splash Screen</vt:lpstr>
      <vt:lpstr>Android App Setup</vt:lpstr>
      <vt:lpstr>MvxApplication</vt:lpstr>
      <vt:lpstr>Application Lifecycle - UWP</vt:lpstr>
      <vt:lpstr>UWP Application</vt:lpstr>
      <vt:lpstr>UWP Setup file</vt:lpstr>
      <vt:lpstr>Application Lifecycle - iOS</vt:lpstr>
      <vt:lpstr>iOS App Setup</vt:lpstr>
      <vt:lpstr>Using Storyboards?</vt:lpstr>
      <vt:lpstr>iOS Setup file</vt:lpstr>
      <vt:lpstr>App Navigation</vt:lpstr>
      <vt:lpstr>Tying the View Model the View</vt:lpstr>
      <vt:lpstr>Android Activity</vt:lpstr>
      <vt:lpstr>UWP Xaml File</vt:lpstr>
      <vt:lpstr>iOS View Controller</vt:lpstr>
      <vt:lpstr>View Models to Views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Swiss Binding</vt:lpstr>
      <vt:lpstr>Custom Value Converters</vt:lpstr>
      <vt:lpstr>UWP and Value Converters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248</cp:revision>
  <dcterms:created xsi:type="dcterms:W3CDTF">2012-12-07T00:48:42Z</dcterms:created>
  <dcterms:modified xsi:type="dcterms:W3CDTF">2016-09-28T14:29:50Z</dcterms:modified>
</cp:coreProperties>
</file>

<file path=docProps/thumbnail.jpeg>
</file>